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63" r:id="rId3"/>
    <p:sldId id="257" r:id="rId4"/>
    <p:sldId id="258" r:id="rId5"/>
    <p:sldId id="259" r:id="rId6"/>
    <p:sldId id="260" r:id="rId7"/>
    <p:sldId id="264" r:id="rId8"/>
    <p:sldId id="267" r:id="rId9"/>
    <p:sldId id="261" r:id="rId10"/>
    <p:sldId id="265" r:id="rId11"/>
    <p:sldId id="266" r:id="rId12"/>
    <p:sldId id="262"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2233A8-6521-46FC-8853-C2623DA745E9}" type="doc">
      <dgm:prSet loTypeId="urn:microsoft.com/office/officeart/2005/8/layout/hierarchy3" loCatId="hierarchy" qsTypeId="urn:microsoft.com/office/officeart/2005/8/quickstyle/simple4" qsCatId="simple" csTypeId="urn:microsoft.com/office/officeart/2005/8/colors/accent2_2" csCatId="accent2" phldr="1"/>
      <dgm:spPr/>
      <dgm:t>
        <a:bodyPr/>
        <a:lstStyle/>
        <a:p>
          <a:endParaRPr lang="en-US"/>
        </a:p>
      </dgm:t>
    </dgm:pt>
    <dgm:pt modelId="{D05012D0-5C51-4732-9BE0-16FF2F246FFE}">
      <dgm:prSet/>
      <dgm:spPr/>
      <dgm:t>
        <a:bodyPr/>
        <a:lstStyle/>
        <a:p>
          <a:r>
            <a:rPr lang="en-US" b="1" i="0" dirty="0"/>
            <a:t>With the Covid19 Pandemic, people are unable to travel or gather in many public places while still maintaining social distancing. This application allows lovers of nature and those looking to explore the national parks an opportunity to view activities. This will help them prepare for their visit.</a:t>
          </a:r>
        </a:p>
      </dgm:t>
    </dgm:pt>
    <dgm:pt modelId="{1481168F-86F1-46FD-A933-1D3E66469734}" type="parTrans" cxnId="{28689361-E199-4649-A5B1-785B6FE30A64}">
      <dgm:prSet/>
      <dgm:spPr/>
      <dgm:t>
        <a:bodyPr/>
        <a:lstStyle/>
        <a:p>
          <a:endParaRPr lang="en-US"/>
        </a:p>
      </dgm:t>
    </dgm:pt>
    <dgm:pt modelId="{694188D0-030D-4FF5-8A61-30CBE2E41B9D}" type="sibTrans" cxnId="{28689361-E199-4649-A5B1-785B6FE30A64}">
      <dgm:prSet/>
      <dgm:spPr/>
      <dgm:t>
        <a:bodyPr/>
        <a:lstStyle/>
        <a:p>
          <a:endParaRPr lang="en-US"/>
        </a:p>
      </dgm:t>
    </dgm:pt>
    <dgm:pt modelId="{9ED79D18-E66C-4D08-9924-532592A42053}" type="pres">
      <dgm:prSet presAssocID="{132233A8-6521-46FC-8853-C2623DA745E9}" presName="diagram" presStyleCnt="0">
        <dgm:presLayoutVars>
          <dgm:chPref val="1"/>
          <dgm:dir/>
          <dgm:animOne val="branch"/>
          <dgm:animLvl val="lvl"/>
          <dgm:resizeHandles/>
        </dgm:presLayoutVars>
      </dgm:prSet>
      <dgm:spPr/>
    </dgm:pt>
    <dgm:pt modelId="{5461EE8F-54A7-4EA2-916D-B08E938768D5}" type="pres">
      <dgm:prSet presAssocID="{D05012D0-5C51-4732-9BE0-16FF2F246FFE}" presName="root" presStyleCnt="0"/>
      <dgm:spPr/>
    </dgm:pt>
    <dgm:pt modelId="{823EB6E7-0AE6-4B58-940D-FA82D181E3A0}" type="pres">
      <dgm:prSet presAssocID="{D05012D0-5C51-4732-9BE0-16FF2F246FFE}" presName="rootComposite" presStyleCnt="0"/>
      <dgm:spPr/>
    </dgm:pt>
    <dgm:pt modelId="{986B943B-26DA-4343-A107-8561BC3EEB85}" type="pres">
      <dgm:prSet presAssocID="{D05012D0-5C51-4732-9BE0-16FF2F246FFE}" presName="rootText" presStyleLbl="node1" presStyleIdx="0" presStyleCnt="1"/>
      <dgm:spPr/>
    </dgm:pt>
    <dgm:pt modelId="{09DB3C38-1EAD-44AA-B7F1-BAA778C9AF51}" type="pres">
      <dgm:prSet presAssocID="{D05012D0-5C51-4732-9BE0-16FF2F246FFE}" presName="rootConnector" presStyleLbl="node1" presStyleIdx="0" presStyleCnt="1"/>
      <dgm:spPr/>
    </dgm:pt>
    <dgm:pt modelId="{3E940D8B-1E16-432E-A4E0-91519EF7B339}" type="pres">
      <dgm:prSet presAssocID="{D05012D0-5C51-4732-9BE0-16FF2F246FFE}" presName="childShape" presStyleCnt="0"/>
      <dgm:spPr/>
    </dgm:pt>
  </dgm:ptLst>
  <dgm:cxnLst>
    <dgm:cxn modelId="{B68D0D2A-D13E-4AD2-8DC3-03526500372E}" type="presOf" srcId="{D05012D0-5C51-4732-9BE0-16FF2F246FFE}" destId="{09DB3C38-1EAD-44AA-B7F1-BAA778C9AF51}" srcOrd="1" destOrd="0" presId="urn:microsoft.com/office/officeart/2005/8/layout/hierarchy3"/>
    <dgm:cxn modelId="{28689361-E199-4649-A5B1-785B6FE30A64}" srcId="{132233A8-6521-46FC-8853-C2623DA745E9}" destId="{D05012D0-5C51-4732-9BE0-16FF2F246FFE}" srcOrd="0" destOrd="0" parTransId="{1481168F-86F1-46FD-A933-1D3E66469734}" sibTransId="{694188D0-030D-4FF5-8A61-30CBE2E41B9D}"/>
    <dgm:cxn modelId="{F6F758AF-0FA0-4728-8D1E-DE77CD67492C}" type="presOf" srcId="{D05012D0-5C51-4732-9BE0-16FF2F246FFE}" destId="{986B943B-26DA-4343-A107-8561BC3EEB85}" srcOrd="0" destOrd="0" presId="urn:microsoft.com/office/officeart/2005/8/layout/hierarchy3"/>
    <dgm:cxn modelId="{0E44C1E7-46D5-4BCD-ADBE-D96E70B9C815}" type="presOf" srcId="{132233A8-6521-46FC-8853-C2623DA745E9}" destId="{9ED79D18-E66C-4D08-9924-532592A42053}" srcOrd="0" destOrd="0" presId="urn:microsoft.com/office/officeart/2005/8/layout/hierarchy3"/>
    <dgm:cxn modelId="{F840DF9C-2669-4D76-8913-3F9EDECB7566}" type="presParOf" srcId="{9ED79D18-E66C-4D08-9924-532592A42053}" destId="{5461EE8F-54A7-4EA2-916D-B08E938768D5}" srcOrd="0" destOrd="0" presId="urn:microsoft.com/office/officeart/2005/8/layout/hierarchy3"/>
    <dgm:cxn modelId="{D1A3B66D-0514-4D30-8EF6-A99D5C7B80AD}" type="presParOf" srcId="{5461EE8F-54A7-4EA2-916D-B08E938768D5}" destId="{823EB6E7-0AE6-4B58-940D-FA82D181E3A0}" srcOrd="0" destOrd="0" presId="urn:microsoft.com/office/officeart/2005/8/layout/hierarchy3"/>
    <dgm:cxn modelId="{F7F53D51-9648-474E-BF89-8EAFF7432FC1}" type="presParOf" srcId="{823EB6E7-0AE6-4B58-940D-FA82D181E3A0}" destId="{986B943B-26DA-4343-A107-8561BC3EEB85}" srcOrd="0" destOrd="0" presId="urn:microsoft.com/office/officeart/2005/8/layout/hierarchy3"/>
    <dgm:cxn modelId="{7C705653-3163-4CE1-BA6A-818BE6104C85}" type="presParOf" srcId="{823EB6E7-0AE6-4B58-940D-FA82D181E3A0}" destId="{09DB3C38-1EAD-44AA-B7F1-BAA778C9AF51}" srcOrd="1" destOrd="0" presId="urn:microsoft.com/office/officeart/2005/8/layout/hierarchy3"/>
    <dgm:cxn modelId="{0DC4E266-B155-488F-9A10-E81AEA518CA7}" type="presParOf" srcId="{5461EE8F-54A7-4EA2-916D-B08E938768D5}" destId="{3E940D8B-1E16-432E-A4E0-91519EF7B33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B943B-26DA-4343-A107-8561BC3EEB85}">
      <dsp:nvSpPr>
        <dsp:cNvPr id="0" name=""/>
        <dsp:cNvSpPr/>
      </dsp:nvSpPr>
      <dsp:spPr>
        <a:xfrm>
          <a:off x="0" y="85396"/>
          <a:ext cx="6495847" cy="3247923"/>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b="1" i="0" kern="1200" dirty="0"/>
            <a:t>With the Covid19 Pandemic, people are unable to travel or gather in many public places while still maintaining social distancing. This application allows lovers of nature and those looking to explore the national parks an opportunity to view activities. This will help them prepare for their visit.</a:t>
          </a:r>
        </a:p>
      </dsp:txBody>
      <dsp:txXfrm>
        <a:off x="95128" y="180524"/>
        <a:ext cx="6305591" cy="30576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A7947-E287-4738-8C82-07CE4F01EF03}" type="datetime2">
              <a:rPr lang="en-US" smtClean="0"/>
              <a:t>Tuesday, August 4, 2020</a:t>
            </a:fld>
            <a:endParaRPr lang="en-US" dirty="0"/>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32035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6CB39B-5F4C-4A7E-9BE3-AAFD45576D16}" type="datetime2">
              <a:rPr lang="en-US" smtClean="0"/>
              <a:t>Tuesday, August 4,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6613959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Tuesday, August 4,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7502214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Tuesday, August 4,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653504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Tuesday, August 4,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5177419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6CB39B-5F4C-4A7E-9BE3-AAFD45576D16}" type="datetime2">
              <a:rPr lang="en-US" smtClean="0"/>
              <a:t>Tuesday, August 4, 2020</a:t>
            </a:fld>
            <a:endParaRPr lang="en-US" dirty="0"/>
          </a:p>
        </p:txBody>
      </p:sp>
      <p:sp>
        <p:nvSpPr>
          <p:cNvPr id="4"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6635449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6CB39B-5F4C-4A7E-9BE3-AAFD45576D16}" type="datetime2">
              <a:rPr lang="en-US" smtClean="0"/>
              <a:t>Tuesday, August 4, 2020</a:t>
            </a:fld>
            <a:endParaRPr lang="en-US" dirty="0"/>
          </a:p>
        </p:txBody>
      </p:sp>
      <p:sp>
        <p:nvSpPr>
          <p:cNvPr id="4"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379556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2EBD84-71F4-4271-8C46-0D47C0A9B12E}" type="datetime2">
              <a:rPr lang="en-US" smtClean="0"/>
              <a:t>Tuesday, August 4,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77293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AE0CE1-F450-4107-B2CB-17B18F8A3F4A}" type="datetime2">
              <a:rPr lang="en-US" smtClean="0"/>
              <a:t>Tuesday, August 4,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42729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E8C025-CD7A-4966-867E-81CF82B15267}" type="datetime2">
              <a:rPr lang="en-US" smtClean="0"/>
              <a:t>Tuesday, August 4,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950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809929-0719-4517-94D6-FDF7F99E70F6}" type="datetime2">
              <a:rPr lang="en-US" smtClean="0"/>
              <a:t>Tuesday, August 4,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2131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E95673-5512-4AAA-9AEB-E00C61EC65D5}" type="datetime2">
              <a:rPr lang="en-US" smtClean="0"/>
              <a:t>Tuesday, August 4, 2020</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0850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3138FA-2E87-4873-8BBA-13E447C9A99A}" type="datetime2">
              <a:rPr lang="en-US" smtClean="0"/>
              <a:t>Tuesday, August 4, 2020</a:t>
            </a:fld>
            <a:endParaRPr lang="en-US"/>
          </a:p>
        </p:txBody>
      </p:sp>
      <p:sp>
        <p:nvSpPr>
          <p:cNvPr id="8" name="Footer Placeholder 7"/>
          <p:cNvSpPr>
            <a:spLocks noGrp="1"/>
          </p:cNvSpPr>
          <p:nvPr>
            <p:ph type="ftr" sz="quarter" idx="11"/>
          </p:nvPr>
        </p:nvSpPr>
        <p:spPr/>
        <p:txBody>
          <a:bodyPr/>
          <a:lstStyle/>
          <a:p>
            <a:r>
              <a:rPr lang="en-US"/>
              <a:t>Sample Footer</a:t>
            </a:r>
          </a:p>
        </p:txBody>
      </p:sp>
      <p:sp>
        <p:nvSpPr>
          <p:cNvPr id="9" name="Slide Number Placeholder 8"/>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1345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75BB40A-97BD-4BFB-B639-0BFF95FDE8B7}" type="datetime2">
              <a:rPr lang="en-US" smtClean="0"/>
              <a:t>Tuesday, August 4, 2020</a:t>
            </a:fld>
            <a:endParaRPr lang="en-US"/>
          </a:p>
        </p:txBody>
      </p:sp>
      <p:sp>
        <p:nvSpPr>
          <p:cNvPr id="5" name="Footer Placeholder 3"/>
          <p:cNvSpPr>
            <a:spLocks noGrp="1"/>
          </p:cNvSpPr>
          <p:nvPr>
            <p:ph type="ftr" sz="quarter" idx="11"/>
          </p:nvPr>
        </p:nvSpPr>
        <p:spPr/>
        <p:txBody>
          <a:bodyPr/>
          <a:lstStyle/>
          <a:p>
            <a:r>
              <a:rPr lang="en-US"/>
              <a:t>Sample Footer</a:t>
            </a:r>
          </a:p>
        </p:txBody>
      </p:sp>
      <p:sp>
        <p:nvSpPr>
          <p:cNvPr id="6" name="Slide Number Placeholder 4"/>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71367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EE9E0E3-ECF6-4CFE-8698-AEFEBCECC3C0}" type="datetime2">
              <a:rPr lang="en-US" smtClean="0"/>
              <a:t>Tuesday, August 4, 2020</a:t>
            </a:fld>
            <a:endParaRPr lang="en-US"/>
          </a:p>
        </p:txBody>
      </p:sp>
      <p:sp>
        <p:nvSpPr>
          <p:cNvPr id="5" name="Footer Placeholder 2"/>
          <p:cNvSpPr>
            <a:spLocks noGrp="1"/>
          </p:cNvSpPr>
          <p:nvPr>
            <p:ph type="ftr" sz="quarter" idx="11"/>
          </p:nvPr>
        </p:nvSpPr>
        <p:spPr/>
        <p:txBody>
          <a:bodyPr/>
          <a:lstStyle/>
          <a:p>
            <a:r>
              <a:rPr lang="en-US"/>
              <a:t>Sample Footer</a:t>
            </a:r>
          </a:p>
        </p:txBody>
      </p:sp>
      <p:sp>
        <p:nvSpPr>
          <p:cNvPr id="6"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759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51462FC-960E-4740-921F-B36862979F21}" type="datetime2">
              <a:rPr lang="en-US" smtClean="0"/>
              <a:t>Tuesday, August 4, 2020</a:t>
            </a:fld>
            <a:endParaRPr lang="en-US"/>
          </a:p>
        </p:txBody>
      </p:sp>
      <p:sp>
        <p:nvSpPr>
          <p:cNvPr id="5" name="Footer Placeholder 5"/>
          <p:cNvSpPr>
            <a:spLocks noGrp="1"/>
          </p:cNvSpPr>
          <p:nvPr>
            <p:ph type="ftr" sz="quarter" idx="11"/>
          </p:nvPr>
        </p:nvSpPr>
        <p:spPr/>
        <p:txBody>
          <a:bodyPr/>
          <a:lstStyle/>
          <a:p>
            <a:r>
              <a:rPr lang="en-US"/>
              <a:t>Sample Footer</a:t>
            </a:r>
          </a:p>
        </p:txBody>
      </p:sp>
      <p:sp>
        <p:nvSpPr>
          <p:cNvPr id="6"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32219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0BC9E2-CB44-4C05-9BB5-496C18A241E0}" type="datetime2">
              <a:rPr lang="en-US" smtClean="0"/>
              <a:t>Tuesday, August 4, 2020</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22718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46CB39B-5F4C-4A7E-9BE3-AAFD45576D16}" type="datetime2">
              <a:rPr lang="en-US" smtClean="0"/>
              <a:t>Tuesday, August 4, 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380535491"/>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D9D2-D1A2-4923-9923-D276F50C95AA}"/>
              </a:ext>
            </a:extLst>
          </p:cNvPr>
          <p:cNvSpPr>
            <a:spLocks noGrp="1"/>
          </p:cNvSpPr>
          <p:nvPr>
            <p:ph type="title"/>
          </p:nvPr>
        </p:nvSpPr>
        <p:spPr>
          <a:xfrm>
            <a:off x="1065197" y="5120640"/>
            <a:ext cx="10058400" cy="822960"/>
          </a:xfrm>
        </p:spPr>
        <p:txBody>
          <a:bodyPr vert="horz" lIns="91440" tIns="45720" rIns="91440" bIns="45720" rtlCol="0" anchor="b">
            <a:normAutofit/>
          </a:bodyPr>
          <a:lstStyle/>
          <a:p>
            <a:pPr algn="ctr"/>
            <a:r>
              <a:rPr lang="en-US" sz="3600" dirty="0" err="1">
                <a:solidFill>
                  <a:srgbClr val="FFFFFF"/>
                </a:solidFill>
              </a:rPr>
              <a:t>RoamForth</a:t>
            </a:r>
            <a:endParaRPr lang="en-US" sz="3600" dirty="0">
              <a:solidFill>
                <a:srgbClr val="FFFFFF"/>
              </a:solidFill>
            </a:endParaRPr>
          </a:p>
        </p:txBody>
      </p:sp>
      <p:pic>
        <p:nvPicPr>
          <p:cNvPr id="6" name="Picture 5" descr="A canyon with a sunset in the background&#10;&#10;Description automatically generated">
            <a:extLst>
              <a:ext uri="{FF2B5EF4-FFF2-40B4-BE49-F238E27FC236}">
                <a16:creationId xmlns:a16="http://schemas.microsoft.com/office/drawing/2014/main" id="{99A4EA0A-BD4A-4BFC-9332-0F685897D115}"/>
              </a:ext>
            </a:extLst>
          </p:cNvPr>
          <p:cNvPicPr>
            <a:picLocks noChangeAspect="1"/>
          </p:cNvPicPr>
          <p:nvPr/>
        </p:nvPicPr>
        <p:blipFill rotWithShape="1">
          <a:blip r:embed="rId2">
            <a:extLst>
              <a:ext uri="{28A0092B-C50C-407E-A947-70E740481C1C}">
                <a14:useLocalDpi xmlns:a14="http://schemas.microsoft.com/office/drawing/2010/main" val="0"/>
              </a:ext>
            </a:extLst>
          </a:blip>
          <a:srcRect l="355" r="5071"/>
          <a:stretch/>
        </p:blipFill>
        <p:spPr>
          <a:xfrm>
            <a:off x="20" y="10"/>
            <a:ext cx="12188820" cy="4970174"/>
          </a:xfrm>
          <a:prstGeom prst="rect">
            <a:avLst/>
          </a:prstGeom>
        </p:spPr>
      </p:pic>
    </p:spTree>
    <p:extLst>
      <p:ext uri="{BB962C8B-B14F-4D97-AF65-F5344CB8AC3E}">
        <p14:creationId xmlns:p14="http://schemas.microsoft.com/office/powerpoint/2010/main" val="3187507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9B167-EE97-4E55-BCEA-6B48CD3DE2F1}"/>
              </a:ext>
            </a:extLst>
          </p:cNvPr>
          <p:cNvSpPr>
            <a:spLocks noGrp="1"/>
          </p:cNvSpPr>
          <p:nvPr>
            <p:ph type="title"/>
          </p:nvPr>
        </p:nvSpPr>
        <p:spPr/>
        <p:txBody>
          <a:bodyPr/>
          <a:lstStyle/>
          <a:p>
            <a:pPr algn="ctr"/>
            <a:r>
              <a:rPr lang="en-US" dirty="0"/>
              <a:t>Screenshot of project mid-development below: </a:t>
            </a:r>
          </a:p>
        </p:txBody>
      </p:sp>
      <p:pic>
        <p:nvPicPr>
          <p:cNvPr id="4" name="Picture 3" descr="A screen shot of a person and person posing for a photo&#10;&#10;Description automatically generated">
            <a:extLst>
              <a:ext uri="{FF2B5EF4-FFF2-40B4-BE49-F238E27FC236}">
                <a16:creationId xmlns:a16="http://schemas.microsoft.com/office/drawing/2014/main" id="{A386BABD-58FF-4125-87ED-E4B27348C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77" y="2294329"/>
            <a:ext cx="6525048" cy="3571073"/>
          </a:xfrm>
          <a:prstGeom prst="rect">
            <a:avLst/>
          </a:prstGeom>
        </p:spPr>
      </p:pic>
      <p:sp>
        <p:nvSpPr>
          <p:cNvPr id="5" name="TextBox 4">
            <a:extLst>
              <a:ext uri="{FF2B5EF4-FFF2-40B4-BE49-F238E27FC236}">
                <a16:creationId xmlns:a16="http://schemas.microsoft.com/office/drawing/2014/main" id="{9C2FA3DC-FFA6-4F8D-885E-23C296E05303}"/>
              </a:ext>
            </a:extLst>
          </p:cNvPr>
          <p:cNvSpPr txBox="1"/>
          <p:nvPr/>
        </p:nvSpPr>
        <p:spPr>
          <a:xfrm>
            <a:off x="7664402" y="2079967"/>
            <a:ext cx="3823855" cy="5016758"/>
          </a:xfrm>
          <a:prstGeom prst="rect">
            <a:avLst/>
          </a:prstGeom>
          <a:noFill/>
        </p:spPr>
        <p:txBody>
          <a:bodyPr wrap="square" rtlCol="0">
            <a:spAutoFit/>
          </a:bodyPr>
          <a:lstStyle/>
          <a:p>
            <a:pPr algn="ctr"/>
            <a:r>
              <a:rPr lang="en-US" sz="3200" dirty="0"/>
              <a:t>Hitting some stress points!</a:t>
            </a:r>
          </a:p>
          <a:p>
            <a:pPr algn="ctr"/>
            <a:endParaRPr lang="en-US" sz="3200" dirty="0"/>
          </a:p>
          <a:p>
            <a:pPr algn="ctr"/>
            <a:r>
              <a:rPr lang="en-US" sz="3200" u="sng" dirty="0"/>
              <a:t>Issues: </a:t>
            </a:r>
          </a:p>
          <a:p>
            <a:pPr marL="457200" indent="-457200">
              <a:buFont typeface="Arial" panose="020B0604020202020204" pitchFamily="34" charset="0"/>
              <a:buChar char="•"/>
            </a:pPr>
            <a:r>
              <a:rPr lang="en-US" sz="3200" dirty="0"/>
              <a:t>GitHub merge conflicts</a:t>
            </a:r>
          </a:p>
          <a:p>
            <a:pPr marL="457200" indent="-457200">
              <a:buFont typeface="Arial" panose="020B0604020202020204" pitchFamily="34" charset="0"/>
              <a:buChar char="•"/>
            </a:pPr>
            <a:r>
              <a:rPr lang="en-US" sz="3200" dirty="0"/>
              <a:t>Carousel issues</a:t>
            </a:r>
          </a:p>
          <a:p>
            <a:pPr marL="457200" indent="-457200">
              <a:buFont typeface="Arial" panose="020B0604020202020204" pitchFamily="34" charset="0"/>
              <a:buChar char="•"/>
            </a:pPr>
            <a:r>
              <a:rPr lang="en-US" sz="3200" dirty="0"/>
              <a:t>Activities display</a:t>
            </a:r>
          </a:p>
          <a:p>
            <a:pPr algn="ctr"/>
            <a:endParaRPr lang="en-US" sz="3200" dirty="0"/>
          </a:p>
        </p:txBody>
      </p:sp>
    </p:spTree>
    <p:extLst>
      <p:ext uri="{BB962C8B-B14F-4D97-AF65-F5344CB8AC3E}">
        <p14:creationId xmlns:p14="http://schemas.microsoft.com/office/powerpoint/2010/main" val="206145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F856-44A3-4586-B5D1-A42BF198DDD1}"/>
              </a:ext>
            </a:extLst>
          </p:cNvPr>
          <p:cNvSpPr>
            <a:spLocks noGrp="1"/>
          </p:cNvSpPr>
          <p:nvPr>
            <p:ph type="title"/>
          </p:nvPr>
        </p:nvSpPr>
        <p:spPr/>
        <p:txBody>
          <a:bodyPr/>
          <a:lstStyle/>
          <a:p>
            <a:pPr algn="ctr"/>
            <a:r>
              <a:rPr lang="en-US" dirty="0"/>
              <a:t>Screenshot of final part of project and a working live site: </a:t>
            </a:r>
          </a:p>
        </p:txBody>
      </p:sp>
      <p:pic>
        <p:nvPicPr>
          <p:cNvPr id="3" name="Recording #2">
            <a:hlinkClick r:id="" action="ppaction://media"/>
            <a:extLst>
              <a:ext uri="{FF2B5EF4-FFF2-40B4-BE49-F238E27FC236}">
                <a16:creationId xmlns:a16="http://schemas.microsoft.com/office/drawing/2014/main" id="{E365F3D2-5735-4F61-8285-0805025352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7272" y="2543283"/>
            <a:ext cx="6044536" cy="3459512"/>
          </a:xfrm>
          <a:prstGeom prst="rect">
            <a:avLst/>
          </a:prstGeom>
        </p:spPr>
      </p:pic>
      <p:pic>
        <p:nvPicPr>
          <p:cNvPr id="5" name="Picture 4">
            <a:extLst>
              <a:ext uri="{FF2B5EF4-FFF2-40B4-BE49-F238E27FC236}">
                <a16:creationId xmlns:a16="http://schemas.microsoft.com/office/drawing/2014/main" id="{5CC9FF98-7F90-4D4D-9553-B529409B2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8944" y="2543283"/>
            <a:ext cx="4618183" cy="3487413"/>
          </a:xfrm>
          <a:prstGeom prst="rect">
            <a:avLst/>
          </a:prstGeom>
        </p:spPr>
      </p:pic>
    </p:spTree>
    <p:extLst>
      <p:ext uri="{BB962C8B-B14F-4D97-AF65-F5344CB8AC3E}">
        <p14:creationId xmlns:p14="http://schemas.microsoft.com/office/powerpoint/2010/main" val="258622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ACE9-F8AA-4D83-A67E-FB42011B1B09}"/>
              </a:ext>
            </a:extLst>
          </p:cNvPr>
          <p:cNvSpPr>
            <a:spLocks noGrp="1"/>
          </p:cNvSpPr>
          <p:nvPr>
            <p:ph type="title"/>
          </p:nvPr>
        </p:nvSpPr>
        <p:spPr/>
        <p:txBody>
          <a:bodyPr>
            <a:normAutofit/>
          </a:bodyPr>
          <a:lstStyle/>
          <a:p>
            <a:r>
              <a:rPr lang="en-US" dirty="0"/>
              <a:t>Future Development</a:t>
            </a:r>
          </a:p>
        </p:txBody>
      </p:sp>
      <p:sp>
        <p:nvSpPr>
          <p:cNvPr id="26" name="Content Placeholder 25">
            <a:extLst>
              <a:ext uri="{FF2B5EF4-FFF2-40B4-BE49-F238E27FC236}">
                <a16:creationId xmlns:a16="http://schemas.microsoft.com/office/drawing/2014/main" id="{8020A213-8BB4-41A3-9E90-778A6E6651A4}"/>
              </a:ext>
            </a:extLst>
          </p:cNvPr>
          <p:cNvSpPr>
            <a:spLocks noGrp="1"/>
          </p:cNvSpPr>
          <p:nvPr>
            <p:ph idx="1"/>
          </p:nvPr>
        </p:nvSpPr>
        <p:spPr>
          <a:xfrm>
            <a:off x="4639733" y="1845734"/>
            <a:ext cx="6515947" cy="4023360"/>
          </a:xfrm>
        </p:spPr>
        <p:txBody>
          <a:bodyPr>
            <a:normAutofit/>
          </a:bodyPr>
          <a:lstStyle/>
          <a:p>
            <a:r>
              <a:rPr lang="en-US" dirty="0"/>
              <a:t>User can click on the map and it would offer a road trip feature to visit all parks in the state</a:t>
            </a:r>
          </a:p>
          <a:p>
            <a:endParaRPr lang="en-US" dirty="0"/>
          </a:p>
          <a:p>
            <a:r>
              <a:rPr lang="en-US" dirty="0"/>
              <a:t>Make the application more interactive for the user: save parks visited, click on activities, etc. </a:t>
            </a:r>
          </a:p>
          <a:p>
            <a:endParaRPr lang="en-US" dirty="0"/>
          </a:p>
          <a:p>
            <a:r>
              <a:rPr lang="en-US" dirty="0"/>
              <a:t>Connect to webcams which allows user to visit virtually.</a:t>
            </a:r>
          </a:p>
        </p:txBody>
      </p:sp>
      <p:pic>
        <p:nvPicPr>
          <p:cNvPr id="5" name="Content Placeholder 4" descr="Artificial Intelligence">
            <a:extLst>
              <a:ext uri="{FF2B5EF4-FFF2-40B4-BE49-F238E27FC236}">
                <a16:creationId xmlns:a16="http://schemas.microsoft.com/office/drawing/2014/main" id="{1504CCC3-3FF4-4723-AF0D-8E1BC3E9AA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6432" y="2104325"/>
            <a:ext cx="3094997" cy="3094997"/>
          </a:xfrm>
          <a:prstGeom prst="rect">
            <a:avLst/>
          </a:prstGeom>
        </p:spPr>
      </p:pic>
    </p:spTree>
    <p:extLst>
      <p:ext uri="{BB962C8B-B14F-4D97-AF65-F5344CB8AC3E}">
        <p14:creationId xmlns:p14="http://schemas.microsoft.com/office/powerpoint/2010/main" val="3391839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F4014E-6BAF-4F6C-B8CE-81A4D8F880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B891C919-1CCE-4DE8-BCB6-6D4A823AB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45D3C1D-A85C-44EE-A21E-2DAAEC79F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1272C03D-FF5F-4787-9923-252D8F950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8" name="Picture 17">
            <a:extLst>
              <a:ext uri="{FF2B5EF4-FFF2-40B4-BE49-F238E27FC236}">
                <a16:creationId xmlns:a16="http://schemas.microsoft.com/office/drawing/2014/main" id="{809E94B5-14C4-4FFC-A641-4DD9C0733B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20" name="Rectangle 19">
            <a:extLst>
              <a:ext uri="{FF2B5EF4-FFF2-40B4-BE49-F238E27FC236}">
                <a16:creationId xmlns:a16="http://schemas.microsoft.com/office/drawing/2014/main" id="{D987E165-75F1-443C-9A05-ADC511C33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ath with trees on the side of a lush green forest&#10;&#10;Description automatically generated">
            <a:extLst>
              <a:ext uri="{FF2B5EF4-FFF2-40B4-BE49-F238E27FC236}">
                <a16:creationId xmlns:a16="http://schemas.microsoft.com/office/drawing/2014/main" id="{DB57C552-BF86-4572-A09A-0DD3729E09FD}"/>
              </a:ext>
            </a:extLst>
          </p:cNvPr>
          <p:cNvPicPr>
            <a:picLocks noGrp="1" noChangeAspect="1"/>
          </p:cNvPicPr>
          <p:nvPr>
            <p:ph idx="1"/>
          </p:nvPr>
        </p:nvPicPr>
        <p:blipFill rotWithShape="1">
          <a:blip r:embed="rId6">
            <a:alphaModFix amt="40000"/>
            <a:extLst>
              <a:ext uri="{28A0092B-C50C-407E-A947-70E740481C1C}">
                <a14:useLocalDpi xmlns:a14="http://schemas.microsoft.com/office/drawing/2010/main" val="0"/>
              </a:ext>
            </a:extLst>
          </a:blip>
          <a:srcRect t="18182"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67F6C998-82A7-4E9A-9E60-B20E5EB6DE4C}"/>
              </a:ext>
            </a:extLst>
          </p:cNvPr>
          <p:cNvSpPr>
            <a:spLocks noGrp="1"/>
          </p:cNvSpPr>
          <p:nvPr>
            <p:ph type="title"/>
          </p:nvPr>
        </p:nvSpPr>
        <p:spPr>
          <a:xfrm>
            <a:off x="1154955" y="1447800"/>
            <a:ext cx="8825658" cy="3329581"/>
          </a:xfrm>
        </p:spPr>
        <p:txBody>
          <a:bodyPr vert="horz" lIns="91440" tIns="45720" rIns="91440" bIns="45720" rtlCol="0" anchor="b">
            <a:normAutofit fontScale="90000"/>
          </a:bodyPr>
          <a:lstStyle/>
          <a:p>
            <a:pPr algn="ctr"/>
            <a:r>
              <a:rPr lang="en-US" sz="7200" dirty="0">
                <a:solidFill>
                  <a:schemeClr val="tx1"/>
                </a:solidFill>
              </a:rPr>
              <a:t>Jeremiah will demo the “</a:t>
            </a:r>
            <a:r>
              <a:rPr lang="en-US" sz="7200" dirty="0" err="1">
                <a:solidFill>
                  <a:schemeClr val="tx1"/>
                </a:solidFill>
              </a:rPr>
              <a:t>RoamForth</a:t>
            </a:r>
            <a:r>
              <a:rPr lang="en-US" sz="7200" dirty="0">
                <a:solidFill>
                  <a:schemeClr val="tx1"/>
                </a:solidFill>
              </a:rPr>
              <a:t>” Live Site! </a:t>
            </a:r>
          </a:p>
        </p:txBody>
      </p:sp>
      <p:sp>
        <p:nvSpPr>
          <p:cNvPr id="24" name="Rectangle 23">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1910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0A43-04AD-428C-8803-AE2747FD9156}"/>
              </a:ext>
            </a:extLst>
          </p:cNvPr>
          <p:cNvSpPr>
            <a:spLocks noGrp="1"/>
          </p:cNvSpPr>
          <p:nvPr>
            <p:ph type="title"/>
          </p:nvPr>
        </p:nvSpPr>
        <p:spPr>
          <a:xfrm>
            <a:off x="1097280" y="516835"/>
            <a:ext cx="5977937" cy="1666501"/>
          </a:xfrm>
        </p:spPr>
        <p:txBody>
          <a:bodyPr>
            <a:normAutofit/>
          </a:bodyPr>
          <a:lstStyle/>
          <a:p>
            <a:pPr algn="ctr"/>
            <a:br>
              <a:rPr lang="en-US" sz="4000" dirty="0">
                <a:solidFill>
                  <a:srgbClr val="FFFFFF"/>
                </a:solidFill>
              </a:rPr>
            </a:br>
            <a:r>
              <a:rPr lang="en-US" sz="4000" dirty="0">
                <a:solidFill>
                  <a:srgbClr val="FFFFFF"/>
                </a:solidFill>
              </a:rPr>
              <a:t>Collaborators:</a:t>
            </a:r>
          </a:p>
        </p:txBody>
      </p:sp>
      <p:sp>
        <p:nvSpPr>
          <p:cNvPr id="3" name="Content Placeholder 2">
            <a:extLst>
              <a:ext uri="{FF2B5EF4-FFF2-40B4-BE49-F238E27FC236}">
                <a16:creationId xmlns:a16="http://schemas.microsoft.com/office/drawing/2014/main" id="{88A8231E-B1F4-4A13-8A25-DFFC742181AC}"/>
              </a:ext>
            </a:extLst>
          </p:cNvPr>
          <p:cNvSpPr>
            <a:spLocks noGrp="1"/>
          </p:cNvSpPr>
          <p:nvPr>
            <p:ph idx="1"/>
          </p:nvPr>
        </p:nvSpPr>
        <p:spPr>
          <a:xfrm>
            <a:off x="1097279" y="2236304"/>
            <a:ext cx="5977938" cy="3652667"/>
          </a:xfrm>
        </p:spPr>
        <p:txBody>
          <a:bodyPr>
            <a:normAutofit fontScale="92500"/>
          </a:bodyPr>
          <a:lstStyle/>
          <a:p>
            <a:pPr algn="ctr"/>
            <a:r>
              <a:rPr lang="en-US" sz="2800" b="1" dirty="0">
                <a:solidFill>
                  <a:srgbClr val="FFFFFF"/>
                </a:solidFill>
              </a:rPr>
              <a:t>Project Manager: </a:t>
            </a:r>
            <a:r>
              <a:rPr lang="en-US" sz="2800" dirty="0">
                <a:solidFill>
                  <a:srgbClr val="FFFFFF"/>
                </a:solidFill>
              </a:rPr>
              <a:t>Jaime Harman</a:t>
            </a:r>
          </a:p>
          <a:p>
            <a:pPr marL="486918" lvl="1" algn="ctr"/>
            <a:r>
              <a:rPr lang="en-US" sz="2800" b="1" dirty="0" err="1">
                <a:solidFill>
                  <a:srgbClr val="FFFFFF"/>
                </a:solidFill>
              </a:rPr>
              <a:t>Javascript</a:t>
            </a:r>
            <a:r>
              <a:rPr lang="en-US" sz="2800" b="1" dirty="0">
                <a:solidFill>
                  <a:srgbClr val="FFFFFF"/>
                </a:solidFill>
              </a:rPr>
              <a:t> Enthusiast/API Master: </a:t>
            </a:r>
            <a:r>
              <a:rPr lang="en-US" sz="2800" dirty="0">
                <a:solidFill>
                  <a:srgbClr val="FFFFFF"/>
                </a:solidFill>
              </a:rPr>
              <a:t>Danny </a:t>
            </a:r>
            <a:r>
              <a:rPr lang="en-US" sz="2800" dirty="0" err="1">
                <a:solidFill>
                  <a:srgbClr val="FFFFFF"/>
                </a:solidFill>
              </a:rPr>
              <a:t>Steiger</a:t>
            </a:r>
            <a:endParaRPr lang="en-US" sz="2800" dirty="0">
              <a:solidFill>
                <a:srgbClr val="FFFFFF"/>
              </a:solidFill>
            </a:endParaRPr>
          </a:p>
          <a:p>
            <a:pPr marL="486918" lvl="1" algn="ctr"/>
            <a:r>
              <a:rPr lang="en-US" sz="2800" b="1" dirty="0">
                <a:solidFill>
                  <a:srgbClr val="FFFFFF"/>
                </a:solidFill>
              </a:rPr>
              <a:t>Technical Support/ReadMe.md writer: </a:t>
            </a:r>
            <a:r>
              <a:rPr lang="en-US" sz="2800" dirty="0">
                <a:solidFill>
                  <a:srgbClr val="FFFFFF"/>
                </a:solidFill>
              </a:rPr>
              <a:t>Oscar </a:t>
            </a:r>
            <a:r>
              <a:rPr lang="en-US" sz="2800" dirty="0" err="1">
                <a:solidFill>
                  <a:srgbClr val="FFFFFF"/>
                </a:solidFill>
              </a:rPr>
              <a:t>Oses</a:t>
            </a:r>
            <a:endParaRPr lang="en-US" sz="2800" dirty="0">
              <a:solidFill>
                <a:srgbClr val="FFFFFF"/>
              </a:solidFill>
            </a:endParaRPr>
          </a:p>
          <a:p>
            <a:pPr marL="486918" lvl="1" algn="ctr"/>
            <a:r>
              <a:rPr lang="en-US" sz="2800" b="1" dirty="0" err="1">
                <a:solidFill>
                  <a:srgbClr val="FFFFFF"/>
                </a:solidFill>
              </a:rPr>
              <a:t>Github</a:t>
            </a:r>
            <a:r>
              <a:rPr lang="en-US" sz="2800" b="1" dirty="0">
                <a:solidFill>
                  <a:srgbClr val="FFFFFF"/>
                </a:solidFill>
              </a:rPr>
              <a:t> Guru/PowerPoint Dev: </a:t>
            </a:r>
            <a:r>
              <a:rPr lang="en-US" sz="2800" dirty="0">
                <a:solidFill>
                  <a:srgbClr val="FFFFFF"/>
                </a:solidFill>
              </a:rPr>
              <a:t>Jeremiah Weatherspoon</a:t>
            </a:r>
          </a:p>
          <a:p>
            <a:endParaRPr lang="en-US" sz="1800" dirty="0">
              <a:solidFill>
                <a:srgbClr val="FFFFFF"/>
              </a:solidFill>
            </a:endParaRPr>
          </a:p>
        </p:txBody>
      </p:sp>
      <p:pic>
        <p:nvPicPr>
          <p:cNvPr id="5" name="Picture 4" descr="A picture containing outdoor, grass, walking, rock&#10;&#10;Description automatically generated">
            <a:extLst>
              <a:ext uri="{FF2B5EF4-FFF2-40B4-BE49-F238E27FC236}">
                <a16:creationId xmlns:a16="http://schemas.microsoft.com/office/drawing/2014/main" id="{420211FA-3552-43D1-9610-0B357CC94A3D}"/>
              </a:ext>
            </a:extLst>
          </p:cNvPr>
          <p:cNvPicPr>
            <a:picLocks noChangeAspect="1"/>
          </p:cNvPicPr>
          <p:nvPr/>
        </p:nvPicPr>
        <p:blipFill rotWithShape="1">
          <a:blip r:embed="rId2">
            <a:extLst>
              <a:ext uri="{28A0092B-C50C-407E-A947-70E740481C1C}">
                <a14:useLocalDpi xmlns:a14="http://schemas.microsoft.com/office/drawing/2010/main" val="0"/>
              </a:ext>
            </a:extLst>
          </a:blip>
          <a:srcRect l="24943" r="24968"/>
          <a:stretch/>
        </p:blipFill>
        <p:spPr>
          <a:xfrm>
            <a:off x="7611902" y="10"/>
            <a:ext cx="4580097" cy="6857990"/>
          </a:xfrm>
          <a:prstGeom prst="rect">
            <a:avLst/>
          </a:prstGeom>
        </p:spPr>
      </p:pic>
    </p:spTree>
    <p:extLst>
      <p:ext uri="{BB962C8B-B14F-4D97-AF65-F5344CB8AC3E}">
        <p14:creationId xmlns:p14="http://schemas.microsoft.com/office/powerpoint/2010/main" val="336485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ird sitting on a rock next to a body of water&#10;&#10;Description automatically generated">
            <a:extLst>
              <a:ext uri="{FF2B5EF4-FFF2-40B4-BE49-F238E27FC236}">
                <a16:creationId xmlns:a16="http://schemas.microsoft.com/office/drawing/2014/main" id="{EF8DE7B6-EAB9-4465-86A9-2A6383541B9A}"/>
              </a:ext>
            </a:extLst>
          </p:cNvPr>
          <p:cNvPicPr>
            <a:picLocks noChangeAspect="1"/>
          </p:cNvPicPr>
          <p:nvPr/>
        </p:nvPicPr>
        <p:blipFill rotWithShape="1">
          <a:blip r:embed="rId2">
            <a:extLst>
              <a:ext uri="{28A0092B-C50C-407E-A947-70E740481C1C}">
                <a14:useLocalDpi xmlns:a14="http://schemas.microsoft.com/office/drawing/2010/main" val="0"/>
              </a:ext>
            </a:extLst>
          </a:blip>
          <a:srcRect l="9705" r="23544"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
        <p:nvSpPr>
          <p:cNvPr id="7" name="TextBox 6">
            <a:extLst>
              <a:ext uri="{FF2B5EF4-FFF2-40B4-BE49-F238E27FC236}">
                <a16:creationId xmlns:a16="http://schemas.microsoft.com/office/drawing/2014/main" id="{F3F72DC9-926C-4C09-8E10-75279397096F}"/>
              </a:ext>
            </a:extLst>
          </p:cNvPr>
          <p:cNvSpPr txBox="1"/>
          <p:nvPr/>
        </p:nvSpPr>
        <p:spPr>
          <a:xfrm>
            <a:off x="426137" y="221334"/>
            <a:ext cx="6082612" cy="6555641"/>
          </a:xfrm>
          <a:prstGeom prst="rect">
            <a:avLst/>
          </a:prstGeom>
          <a:noFill/>
        </p:spPr>
        <p:txBody>
          <a:bodyPr wrap="square" rtlCol="0">
            <a:spAutoFit/>
          </a:bodyPr>
          <a:lstStyle/>
          <a:p>
            <a:r>
              <a:rPr lang="en-US" sz="3200" dirty="0"/>
              <a:t>Speakers: </a:t>
            </a:r>
          </a:p>
          <a:p>
            <a:endParaRPr lang="en-US" sz="3200" dirty="0"/>
          </a:p>
          <a:p>
            <a:pPr marL="571500" indent="-571500">
              <a:buFont typeface="Arial" panose="020B0604020202020204" pitchFamily="34" charset="0"/>
              <a:buChar char="•"/>
            </a:pPr>
            <a:r>
              <a:rPr lang="en-US" sz="3200" b="1" dirty="0"/>
              <a:t>Ebb &amp; Flow </a:t>
            </a:r>
            <a:r>
              <a:rPr lang="en-US" sz="2400" dirty="0"/>
              <a:t>(</a:t>
            </a:r>
            <a:r>
              <a:rPr lang="en-US" sz="2400" dirty="0" err="1"/>
              <a:t>Powerpoint</a:t>
            </a:r>
            <a:r>
              <a:rPr lang="en-US" sz="2400" dirty="0"/>
              <a:t>): </a:t>
            </a:r>
            <a:r>
              <a:rPr lang="en-US" sz="3200" dirty="0"/>
              <a:t>Jaime</a:t>
            </a:r>
          </a:p>
          <a:p>
            <a:endParaRPr lang="en-US" sz="3200" dirty="0"/>
          </a:p>
          <a:p>
            <a:pPr marL="457200" indent="-457200">
              <a:buFont typeface="Arial" panose="020B0604020202020204" pitchFamily="34" charset="0"/>
              <a:buChar char="•"/>
            </a:pPr>
            <a:r>
              <a:rPr lang="en-US" sz="3200" b="1" dirty="0"/>
              <a:t>Visual Code(r) </a:t>
            </a:r>
            <a:r>
              <a:rPr lang="en-US" sz="3200" dirty="0"/>
              <a:t>(HTML &amp; CSS): Jaime</a:t>
            </a:r>
            <a:endParaRPr lang="en-US" sz="2400" dirty="0"/>
          </a:p>
          <a:p>
            <a:endParaRPr lang="en-US" sz="3600" dirty="0"/>
          </a:p>
          <a:p>
            <a:pPr marL="571500" indent="-571500">
              <a:buFont typeface="Arial" panose="020B0604020202020204" pitchFamily="34" charset="0"/>
              <a:buChar char="•"/>
            </a:pPr>
            <a:r>
              <a:rPr lang="en-US" sz="3200" b="1" dirty="0" err="1"/>
              <a:t>Javascript</a:t>
            </a:r>
            <a:r>
              <a:rPr lang="en-US" sz="3200" b="1" dirty="0"/>
              <a:t> Enthusiasts</a:t>
            </a:r>
            <a:r>
              <a:rPr lang="en-US" sz="3200" dirty="0"/>
              <a:t>: Oscar and Danny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b="1" dirty="0"/>
              <a:t>Site User </a:t>
            </a:r>
            <a:r>
              <a:rPr lang="en-US" sz="2400" dirty="0"/>
              <a:t>(Live Site): </a:t>
            </a:r>
            <a:r>
              <a:rPr lang="en-US" sz="3200" dirty="0"/>
              <a:t>Jeremiah</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2256313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02D0-3D51-4765-9CA6-D67A35B50112}"/>
              </a:ext>
            </a:extLst>
          </p:cNvPr>
          <p:cNvSpPr>
            <a:spLocks noGrp="1"/>
          </p:cNvSpPr>
          <p:nvPr>
            <p:ph type="title"/>
          </p:nvPr>
        </p:nvSpPr>
        <p:spPr>
          <a:xfrm>
            <a:off x="635223" y="629266"/>
            <a:ext cx="3116690" cy="5594554"/>
          </a:xfrm>
        </p:spPr>
        <p:txBody>
          <a:bodyPr anchor="ctr">
            <a:normAutofit/>
          </a:bodyPr>
          <a:lstStyle/>
          <a:p>
            <a:r>
              <a:rPr lang="en-US" sz="4800"/>
              <a:t>Why did we develop it?</a:t>
            </a:r>
          </a:p>
        </p:txBody>
      </p:sp>
      <p:sp>
        <p:nvSpPr>
          <p:cNvPr id="30" name="Freeform 7">
            <a:extLst>
              <a:ext uri="{FF2B5EF4-FFF2-40B4-BE49-F238E27FC236}">
                <a16:creationId xmlns:a16="http://schemas.microsoft.com/office/drawing/2014/main" id="{6E8CE6D7-01FC-4678-920D-F31BC12BB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3" name="Rectangle 32">
            <a:extLst>
              <a:ext uri="{FF2B5EF4-FFF2-40B4-BE49-F238E27FC236}">
                <a16:creationId xmlns:a16="http://schemas.microsoft.com/office/drawing/2014/main" id="{DD8266CC-08B6-4E99-8675-91A2797ED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5">
            <a:extLst>
              <a:ext uri="{FF2B5EF4-FFF2-40B4-BE49-F238E27FC236}">
                <a16:creationId xmlns:a16="http://schemas.microsoft.com/office/drawing/2014/main" id="{0C2E5B06-E2DE-40C4-AA82-207245B04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7" name="Rectangle 36">
            <a:extLst>
              <a:ext uri="{FF2B5EF4-FFF2-40B4-BE49-F238E27FC236}">
                <a16:creationId xmlns:a16="http://schemas.microsoft.com/office/drawing/2014/main" id="{8B3F60D1-EDF6-4C78-A3CD-1E44095D2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6" name="Content Placeholder 8">
            <a:extLst>
              <a:ext uri="{FF2B5EF4-FFF2-40B4-BE49-F238E27FC236}">
                <a16:creationId xmlns:a16="http://schemas.microsoft.com/office/drawing/2014/main" id="{993F0850-24BB-4AE7-84B3-BF7EBC6477B6}"/>
              </a:ext>
            </a:extLst>
          </p:cNvPr>
          <p:cNvGraphicFramePr>
            <a:graphicFrameLocks noGrp="1"/>
          </p:cNvGraphicFramePr>
          <p:nvPr>
            <p:ph idx="1"/>
            <p:extLst>
              <p:ext uri="{D42A27DB-BD31-4B8C-83A1-F6EECF244321}">
                <p14:modId xmlns:p14="http://schemas.microsoft.com/office/powerpoint/2010/main" val="1190246392"/>
              </p:ext>
            </p:extLst>
          </p:nvPr>
        </p:nvGraphicFramePr>
        <p:xfrm>
          <a:off x="5048452" y="1410459"/>
          <a:ext cx="6495847" cy="34187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587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th with trees on the side of a lush green forest&#10;&#10;Description automatically generated">
            <a:extLst>
              <a:ext uri="{FF2B5EF4-FFF2-40B4-BE49-F238E27FC236}">
                <a16:creationId xmlns:a16="http://schemas.microsoft.com/office/drawing/2014/main" id="{9998595B-32A9-4C3F-B127-78C77039193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4999" b="5001"/>
          <a:stretch/>
        </p:blipFill>
        <p:spPr>
          <a:xfrm>
            <a:off x="20" y="10"/>
            <a:ext cx="12191980" cy="6857990"/>
          </a:xfrm>
          <a:prstGeom prst="rect">
            <a:avLst/>
          </a:prstGeom>
        </p:spPr>
      </p:pic>
      <p:sp>
        <p:nvSpPr>
          <p:cNvPr id="2" name="Title 1">
            <a:extLst>
              <a:ext uri="{FF2B5EF4-FFF2-40B4-BE49-F238E27FC236}">
                <a16:creationId xmlns:a16="http://schemas.microsoft.com/office/drawing/2014/main" id="{DFEECA90-16B2-4A5D-BC42-56E88043FC77}"/>
              </a:ext>
            </a:extLst>
          </p:cNvPr>
          <p:cNvSpPr>
            <a:spLocks noGrp="1"/>
          </p:cNvSpPr>
          <p:nvPr>
            <p:ph type="title"/>
          </p:nvPr>
        </p:nvSpPr>
        <p:spPr/>
        <p:txBody>
          <a:bodyPr>
            <a:normAutofit/>
          </a:bodyPr>
          <a:lstStyle/>
          <a:p>
            <a:pPr algn="ctr"/>
            <a:r>
              <a:rPr lang="en-US" dirty="0">
                <a:solidFill>
                  <a:schemeClr val="tx1"/>
                </a:solidFill>
              </a:rPr>
              <a:t>Technologies that were used:</a:t>
            </a:r>
          </a:p>
        </p:txBody>
      </p:sp>
      <p:sp>
        <p:nvSpPr>
          <p:cNvPr id="3" name="Content Placeholder 2">
            <a:extLst>
              <a:ext uri="{FF2B5EF4-FFF2-40B4-BE49-F238E27FC236}">
                <a16:creationId xmlns:a16="http://schemas.microsoft.com/office/drawing/2014/main" id="{F83989C9-21DF-41BC-9652-8B6B2DB6C5D2}"/>
              </a:ext>
            </a:extLst>
          </p:cNvPr>
          <p:cNvSpPr>
            <a:spLocks noGrp="1"/>
          </p:cNvSpPr>
          <p:nvPr>
            <p:ph idx="1"/>
          </p:nvPr>
        </p:nvSpPr>
        <p:spPr/>
        <p:txBody>
          <a:bodyPr>
            <a:normAutofit/>
          </a:bodyPr>
          <a:lstStyle/>
          <a:p>
            <a:r>
              <a:rPr lang="en-US" sz="2400" dirty="0">
                <a:solidFill>
                  <a:schemeClr val="tx1"/>
                </a:solidFill>
              </a:rPr>
              <a:t>Materialize</a:t>
            </a:r>
          </a:p>
          <a:p>
            <a:r>
              <a:rPr lang="en-US" sz="2400" dirty="0"/>
              <a:t>JavaScript</a:t>
            </a:r>
          </a:p>
          <a:p>
            <a:pPr lvl="1"/>
            <a:r>
              <a:rPr lang="en-US" sz="2400" dirty="0">
                <a:solidFill>
                  <a:schemeClr val="tx1"/>
                </a:solidFill>
              </a:rPr>
              <a:t>Modals</a:t>
            </a:r>
            <a:endParaRPr lang="en-US" sz="2400" dirty="0"/>
          </a:p>
          <a:p>
            <a:r>
              <a:rPr lang="en-US" sz="2400" dirty="0"/>
              <a:t>jQuery</a:t>
            </a:r>
          </a:p>
          <a:p>
            <a:r>
              <a:rPr lang="en-US" sz="2400" dirty="0">
                <a:solidFill>
                  <a:schemeClr val="tx1"/>
                </a:solidFill>
              </a:rPr>
              <a:t>National Park</a:t>
            </a:r>
            <a:r>
              <a:rPr lang="en-US" sz="2400" dirty="0"/>
              <a:t>s Service API</a:t>
            </a:r>
          </a:p>
          <a:p>
            <a:r>
              <a:rPr lang="en-US" sz="2400" dirty="0" err="1">
                <a:solidFill>
                  <a:schemeClr val="tx1"/>
                </a:solidFill>
              </a:rPr>
              <a:t>Mapquest</a:t>
            </a:r>
            <a:r>
              <a:rPr lang="en-US" sz="2400" dirty="0">
                <a:solidFill>
                  <a:schemeClr val="tx1"/>
                </a:solidFill>
              </a:rPr>
              <a:t> API</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06295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D3D6-1164-4229-9E67-7BA92ED604D8}"/>
              </a:ext>
            </a:extLst>
          </p:cNvPr>
          <p:cNvSpPr>
            <a:spLocks noGrp="1"/>
          </p:cNvSpPr>
          <p:nvPr>
            <p:ph type="title"/>
          </p:nvPr>
        </p:nvSpPr>
        <p:spPr>
          <a:xfrm>
            <a:off x="647701" y="1454964"/>
            <a:ext cx="4799009" cy="3308840"/>
          </a:xfrm>
        </p:spPr>
        <p:txBody>
          <a:bodyPr vert="horz" lIns="91440" tIns="45720" rIns="91440" bIns="45720" rtlCol="0" anchor="b">
            <a:normAutofit/>
          </a:bodyPr>
          <a:lstStyle/>
          <a:p>
            <a:r>
              <a:rPr lang="en-US" sz="6100"/>
              <a:t>Screenshots of CSS:</a:t>
            </a:r>
          </a:p>
        </p:txBody>
      </p:sp>
      <p:pic>
        <p:nvPicPr>
          <p:cNvPr id="5" name="Content Placeholder 4" descr="A screenshot of a computer&#10;&#10;Description automatically generated">
            <a:extLst>
              <a:ext uri="{FF2B5EF4-FFF2-40B4-BE49-F238E27FC236}">
                <a16:creationId xmlns:a16="http://schemas.microsoft.com/office/drawing/2014/main" id="{EF56784A-68EE-43C6-A426-D2F4C5E4FEA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7097"/>
          <a:stretch/>
        </p:blipFill>
        <p:spPr>
          <a:xfrm>
            <a:off x="6094411" y="10"/>
            <a:ext cx="6097590" cy="6857990"/>
          </a:xfrm>
          <a:prstGeom prst="rect">
            <a:avLst/>
          </a:prstGeom>
        </p:spPr>
      </p:pic>
    </p:spTree>
    <p:extLst>
      <p:ext uri="{BB962C8B-B14F-4D97-AF65-F5344CB8AC3E}">
        <p14:creationId xmlns:p14="http://schemas.microsoft.com/office/powerpoint/2010/main" val="161717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7101-2ABF-49B0-9832-E19CF90291E2}"/>
              </a:ext>
            </a:extLst>
          </p:cNvPr>
          <p:cNvSpPr>
            <a:spLocks noGrp="1"/>
          </p:cNvSpPr>
          <p:nvPr>
            <p:ph type="title"/>
          </p:nvPr>
        </p:nvSpPr>
        <p:spPr>
          <a:xfrm>
            <a:off x="8201839" y="1454964"/>
            <a:ext cx="3342460" cy="3308840"/>
          </a:xfrm>
        </p:spPr>
        <p:txBody>
          <a:bodyPr vert="horz" lIns="91440" tIns="45720" rIns="91440" bIns="45720" rtlCol="0" anchor="b">
            <a:normAutofit/>
          </a:bodyPr>
          <a:lstStyle/>
          <a:p>
            <a:pPr>
              <a:lnSpc>
                <a:spcPct val="90000"/>
              </a:lnSpc>
            </a:pPr>
            <a:r>
              <a:rPr lang="en-US"/>
              <a:t>Screenshots of JavaScript:</a:t>
            </a:r>
          </a:p>
        </p:txBody>
      </p:sp>
      <p:pic>
        <p:nvPicPr>
          <p:cNvPr id="4" name="Picture 3" descr="A screenshot of a cell phone&#10;&#10;Description automatically generated">
            <a:extLst>
              <a:ext uri="{FF2B5EF4-FFF2-40B4-BE49-F238E27FC236}">
                <a16:creationId xmlns:a16="http://schemas.microsoft.com/office/drawing/2014/main" id="{A80CF727-2DDF-4E3A-93D5-7F233CB863E5}"/>
              </a:ext>
            </a:extLst>
          </p:cNvPr>
          <p:cNvPicPr>
            <a:picLocks noChangeAspect="1"/>
          </p:cNvPicPr>
          <p:nvPr/>
        </p:nvPicPr>
        <p:blipFill rotWithShape="1">
          <a:blip r:embed="rId2">
            <a:extLst>
              <a:ext uri="{28A0092B-C50C-407E-A947-70E740481C1C}">
                <a14:useLocalDpi xmlns:a14="http://schemas.microsoft.com/office/drawing/2010/main" val="0"/>
              </a:ext>
            </a:extLst>
          </a:blip>
          <a:srcRect r="315" b="1"/>
          <a:stretch/>
        </p:blipFill>
        <p:spPr>
          <a:xfrm>
            <a:off x="-1" y="10"/>
            <a:ext cx="7554140" cy="6857990"/>
          </a:xfrm>
          <a:prstGeom prst="rect">
            <a:avLst/>
          </a:prstGeom>
        </p:spPr>
      </p:pic>
    </p:spTree>
    <p:extLst>
      <p:ext uri="{BB962C8B-B14F-4D97-AF65-F5344CB8AC3E}">
        <p14:creationId xmlns:p14="http://schemas.microsoft.com/office/powerpoint/2010/main" val="2751181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93719707-D581-42C2-957D-DECB33DC1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7222837" cy="6858000"/>
          </a:xfrm>
          <a:prstGeom prst="rect">
            <a:avLst/>
          </a:prstGeom>
        </p:spPr>
      </p:pic>
      <p:sp>
        <p:nvSpPr>
          <p:cNvPr id="8" name="TextBox 7">
            <a:extLst>
              <a:ext uri="{FF2B5EF4-FFF2-40B4-BE49-F238E27FC236}">
                <a16:creationId xmlns:a16="http://schemas.microsoft.com/office/drawing/2014/main" id="{27130AF2-697F-46C3-91D1-0255A9A4E82A}"/>
              </a:ext>
            </a:extLst>
          </p:cNvPr>
          <p:cNvSpPr txBox="1"/>
          <p:nvPr/>
        </p:nvSpPr>
        <p:spPr>
          <a:xfrm>
            <a:off x="7751427" y="2706971"/>
            <a:ext cx="3917659" cy="1569660"/>
          </a:xfrm>
          <a:prstGeom prst="rect">
            <a:avLst/>
          </a:prstGeom>
          <a:noFill/>
        </p:spPr>
        <p:txBody>
          <a:bodyPr wrap="square" rtlCol="0">
            <a:spAutoFit/>
          </a:bodyPr>
          <a:lstStyle/>
          <a:p>
            <a:pPr algn="ctr"/>
            <a:r>
              <a:rPr lang="en-US" sz="3200" dirty="0"/>
              <a:t>Additional JavaScript Code Screenshot </a:t>
            </a:r>
          </a:p>
        </p:txBody>
      </p:sp>
    </p:spTree>
    <p:extLst>
      <p:ext uri="{BB962C8B-B14F-4D97-AF65-F5344CB8AC3E}">
        <p14:creationId xmlns:p14="http://schemas.microsoft.com/office/powerpoint/2010/main" val="51030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84E5-1E97-48E9-BF72-52822712EA15}"/>
              </a:ext>
            </a:extLst>
          </p:cNvPr>
          <p:cNvSpPr>
            <a:spLocks noGrp="1"/>
          </p:cNvSpPr>
          <p:nvPr>
            <p:ph type="title"/>
          </p:nvPr>
        </p:nvSpPr>
        <p:spPr/>
        <p:txBody>
          <a:bodyPr/>
          <a:lstStyle/>
          <a:p>
            <a:pPr algn="ctr"/>
            <a:r>
              <a:rPr lang="en-US" dirty="0"/>
              <a:t>Screen shots of the project in early development:</a:t>
            </a:r>
          </a:p>
        </p:txBody>
      </p:sp>
      <p:pic>
        <p:nvPicPr>
          <p:cNvPr id="4" name="Picture 3" descr="A person posing for the camera&#10;&#10;Description automatically generated">
            <a:extLst>
              <a:ext uri="{FF2B5EF4-FFF2-40B4-BE49-F238E27FC236}">
                <a16:creationId xmlns:a16="http://schemas.microsoft.com/office/drawing/2014/main" id="{B404C5D8-1477-45FB-B1A9-E1B1FB15C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255" y="1963949"/>
            <a:ext cx="1869403" cy="4373418"/>
          </a:xfrm>
          <a:prstGeom prst="rect">
            <a:avLst/>
          </a:prstGeom>
        </p:spPr>
      </p:pic>
      <p:sp>
        <p:nvSpPr>
          <p:cNvPr id="6" name="TextBox 5">
            <a:extLst>
              <a:ext uri="{FF2B5EF4-FFF2-40B4-BE49-F238E27FC236}">
                <a16:creationId xmlns:a16="http://schemas.microsoft.com/office/drawing/2014/main" id="{71BB7E84-298D-4C0E-829A-E52E21F56234}"/>
              </a:ext>
            </a:extLst>
          </p:cNvPr>
          <p:cNvSpPr txBox="1"/>
          <p:nvPr/>
        </p:nvSpPr>
        <p:spPr>
          <a:xfrm>
            <a:off x="5098013" y="2198255"/>
            <a:ext cx="5421745" cy="3416320"/>
          </a:xfrm>
          <a:prstGeom prst="rect">
            <a:avLst/>
          </a:prstGeom>
          <a:noFill/>
        </p:spPr>
        <p:txBody>
          <a:bodyPr wrap="square" rtlCol="0">
            <a:spAutoFit/>
          </a:bodyPr>
          <a:lstStyle/>
          <a:p>
            <a:r>
              <a:rPr lang="en-US" sz="2400" dirty="0"/>
              <a:t>At the beginning, we had other ideas but had a really hard time finding APIs for the project! </a:t>
            </a:r>
          </a:p>
          <a:p>
            <a:endParaRPr lang="en-US" sz="2400" dirty="0"/>
          </a:p>
          <a:p>
            <a:r>
              <a:rPr lang="en-US" sz="2400" dirty="0"/>
              <a:t>This project was a third attempt! Due to Danny’s API diligence, he was able to find our current APIs and we were able to formulate a viable plan!! </a:t>
            </a:r>
          </a:p>
        </p:txBody>
      </p:sp>
    </p:spTree>
    <p:extLst>
      <p:ext uri="{BB962C8B-B14F-4D97-AF65-F5344CB8AC3E}">
        <p14:creationId xmlns:p14="http://schemas.microsoft.com/office/powerpoint/2010/main" val="24732137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otalTime>1</TotalTime>
  <Words>306</Words>
  <Application>Microsoft Office PowerPoint</Application>
  <PresentationFormat>Widescreen</PresentationFormat>
  <Paragraphs>48</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RoamForth</vt:lpstr>
      <vt:lpstr> Collaborators:</vt:lpstr>
      <vt:lpstr>PowerPoint Presentation</vt:lpstr>
      <vt:lpstr>Why did we develop it?</vt:lpstr>
      <vt:lpstr>Technologies that were used:</vt:lpstr>
      <vt:lpstr>Screenshots of CSS:</vt:lpstr>
      <vt:lpstr>Screenshots of JavaScript:</vt:lpstr>
      <vt:lpstr>PowerPoint Presentation</vt:lpstr>
      <vt:lpstr>Screen shots of the project in early development:</vt:lpstr>
      <vt:lpstr>Screenshot of project mid-development below: </vt:lpstr>
      <vt:lpstr>Screenshot of final part of project and a working live site: </vt:lpstr>
      <vt:lpstr>Future Development</vt:lpstr>
      <vt:lpstr>Jeremiah will demo the “RoamForth” Live Site!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RoamForth</dc:title>
  <dc:creator>Jaime Harman</dc:creator>
  <cp:lastModifiedBy>Jaime Harman</cp:lastModifiedBy>
  <cp:revision>2</cp:revision>
  <dcterms:created xsi:type="dcterms:W3CDTF">2020-08-04T23:36:58Z</dcterms:created>
  <dcterms:modified xsi:type="dcterms:W3CDTF">2020-08-05T00:54:36Z</dcterms:modified>
</cp:coreProperties>
</file>